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0"/>
  </p:notesMasterIdLst>
  <p:sldIdLst>
    <p:sldId id="258" r:id="rId2"/>
    <p:sldId id="256" r:id="rId3"/>
    <p:sldId id="263" r:id="rId4"/>
    <p:sldId id="266" r:id="rId5"/>
    <p:sldId id="275" r:id="rId6"/>
    <p:sldId id="271" r:id="rId7"/>
    <p:sldId id="272" r:id="rId8"/>
    <p:sldId id="273" r:id="rId9"/>
    <p:sldId id="274" r:id="rId10"/>
    <p:sldId id="269" r:id="rId11"/>
    <p:sldId id="276" r:id="rId12"/>
    <p:sldId id="260" r:id="rId13"/>
    <p:sldId id="267" r:id="rId14"/>
    <p:sldId id="279" r:id="rId15"/>
    <p:sldId id="270" r:id="rId16"/>
    <p:sldId id="278" r:id="rId17"/>
    <p:sldId id="277" r:id="rId18"/>
    <p:sldId id="261" r:id="rId19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1103"/>
    <a:srgbClr val="BD1003"/>
    <a:srgbClr val="B51003"/>
    <a:srgbClr val="D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Orta Stil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23" autoAdjust="0"/>
    <p:restoredTop sz="94660"/>
  </p:normalViewPr>
  <p:slideViewPr>
    <p:cSldViewPr>
      <p:cViewPr varScale="1">
        <p:scale>
          <a:sx n="108" d="100"/>
          <a:sy n="108" d="100"/>
        </p:scale>
        <p:origin x="130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147F9-AFD0-4912-B3EF-35AA0D815F5D}" type="datetimeFigureOut">
              <a:rPr lang="tr-TR" smtClean="0"/>
              <a:t>28.09.2018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906C07-EC19-4DB2-9956-7CF0A777289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43084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906C07-EC19-4DB2-9956-7CF0A7772893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51043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94592-3F1A-493D-8890-47A9C9510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1953B-AE3C-480B-B447-1FF66734E3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44456-1879-4361-AC56-F8F5A78E6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B75A4-5665-4E07-8130-65DF9800B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B23A2-EE87-48C1-B29C-7D0FF45BE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419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138F-6807-4294-B202-54602104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703A4F-ACCC-49B3-8002-7C58A2279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8522C-9BAC-426E-AA2D-70FF6D479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2C988-2F6D-4D5F-B285-04CE49F12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2F6BA-921B-4D39-96B7-32F8F7494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2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D18EEE-B497-4650-8D2A-AE187F168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9512C2-8D98-40DE-8FA8-0607D8FED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6EE6D-B565-4D87-A6AC-8BA100F5A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27244-DA87-4D8A-A042-3C08AEEB1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7467F-596D-4B6B-8066-FC76CDA0A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930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73930-4E0C-4448-AFD7-0324F425D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6197-9760-445D-ACE5-26AD179B6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112E6-3142-4D65-9DA8-EED9B3305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90DCB-53CA-4A30-8015-17C094C73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E30BF-C01D-4C78-B87A-AB78643B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7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40F54-0763-4F76-AE14-38706E560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28699-9A87-4753-A0DC-2DB3E4020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394C6-22F8-4C83-9940-BF3A6502F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20CED-7F6C-4417-98C4-FC49E257C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F0A76-9069-4993-A2C2-9C7A12630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9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AD1EF-60DD-455E-9CB2-54079818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31B1F-DCA3-4A79-AEE1-8CD17ACEE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DE60B7-7D9B-414F-BCFE-247293538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73CFA-DB1A-4482-973A-DD7DA6779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CC4DE-6F4A-46E5-A9E7-1C1E0D85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5E7791-7D34-43F7-ABE2-D2DCA1CC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354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B8213-4D7D-4B91-A86E-6D4339693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AA56C-D49C-465D-AF16-2F3A00395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7BC24-41BC-4668-9A6D-6322FACDE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DE7B24-1CFB-4D94-89E8-269BD808C1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43FD00-5962-4466-A267-D3C04637D2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CF1A61-690B-48E2-82ED-03DD2C78B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622A79-9321-4BC0-A5D2-1B0C013C1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54271A-A5C8-4A56-8B16-4FE420969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90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CF460-E567-4FC8-8C5D-66384E5F0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70B90B-685F-470A-8D82-CE9C56717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EEC33-0918-48C9-B686-9B2D6586D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7BC507-3BCE-4351-B01F-B97A3B63F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94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F18AC6-6BD2-4B72-8A0D-AC8A8BA03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8D6B63-B3A0-4CB7-85AE-0B7428D5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3C29D0-1F61-4F63-B1BD-0378561D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84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7BCAD-59B2-49CB-A93C-7DFFE828A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C6EC2-D468-4D8E-AC39-E1B22AB40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09ADE-50A3-418D-B1F6-0155B5925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F7154-9909-475C-B59C-FC9FB36D2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44CAB-C400-44CC-927D-1A2E8558B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871A4-F9F0-4181-99FB-711DDA2B1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701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5814-AAEE-41CC-96E8-A64F01387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4BDD30-45F2-4E80-B44D-4FDEF53B8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8B499D-78C1-4BE9-A47A-2EDD1BDA8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57658-453D-486D-91F9-D55C751E9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E8A681-7A74-4D22-86A9-74245F4CC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AD614-D4FD-42B7-8A5C-F45752DF6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06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8CE20E-C738-4602-9481-241005CBB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9864C-AE7A-4F96-BB33-0FF5E90B5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AA18F-BB5A-4187-979D-E0F2E2970D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5CE1B-5F36-4E4C-B957-7CB9DD38C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AD8EC-75BF-4D8D-8F01-E37264850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11A37-9481-4BC2-9C8E-7E1DE4605F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VLA Elektrik/</a:t>
            </a:r>
            <a:r>
              <a:rPr lang="tr-TR" dirty="0" err="1"/>
              <a:t>Aviyonik</a:t>
            </a:r>
            <a:r>
              <a:rPr lang="tr-TR" dirty="0"/>
              <a:t> Grubu</a:t>
            </a:r>
            <a:br>
              <a:rPr lang="tr-TR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3F344D-F35E-43AC-A821-A6AF8ADC15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tr-TR" dirty="0"/>
              <a:t>Mehmet Alp ER</a:t>
            </a:r>
          </a:p>
          <a:p>
            <a:pPr algn="r"/>
            <a:r>
              <a:rPr lang="tr-TR" dirty="0"/>
              <a:t>Halil TEMURTAŞ</a:t>
            </a:r>
          </a:p>
          <a:p>
            <a:pPr algn="r"/>
            <a:r>
              <a:rPr lang="tr-TR" dirty="0"/>
              <a:t>Nesil BOR</a:t>
            </a:r>
          </a:p>
          <a:p>
            <a:pPr algn="r"/>
            <a:r>
              <a:rPr lang="tr-TR" dirty="0"/>
              <a:t>Fatih YAVUZ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288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Artex</a:t>
            </a:r>
            <a:r>
              <a:rPr lang="tr-TR" sz="3600" dirty="0"/>
              <a:t>  ME406 ELT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406 MHz Emergency Locator Transmitter</a:t>
            </a:r>
          </a:p>
          <a:p>
            <a:r>
              <a:rPr lang="tr-TR" dirty="0"/>
              <a:t>A</a:t>
            </a:r>
            <a:r>
              <a:rPr lang="en-US" dirty="0" err="1"/>
              <a:t>ctivat</a:t>
            </a:r>
            <a:r>
              <a:rPr lang="tr-TR" dirty="0" err="1"/>
              <a:t>ing</a:t>
            </a:r>
            <a:r>
              <a:rPr lang="en-US" dirty="0"/>
              <a:t> the ELT</a:t>
            </a:r>
            <a:endParaRPr lang="tr-TR" dirty="0"/>
          </a:p>
          <a:p>
            <a:pPr lvl="1"/>
            <a:r>
              <a:rPr lang="en-US" dirty="0"/>
              <a:t>the 406 MHz transmitter sends an encoded </a:t>
            </a:r>
            <a:endParaRPr lang="tr-TR" dirty="0"/>
          </a:p>
          <a:p>
            <a:pPr marL="342900" lvl="1" indent="0">
              <a:buNone/>
            </a:pPr>
            <a:r>
              <a:rPr lang="en-US" dirty="0"/>
              <a:t>signal every 50 seconds to alert search and </a:t>
            </a:r>
            <a:endParaRPr lang="tr-TR" dirty="0"/>
          </a:p>
          <a:p>
            <a:pPr marL="342900" lvl="1" indent="0">
              <a:buNone/>
            </a:pPr>
            <a:r>
              <a:rPr lang="en-US" dirty="0"/>
              <a:t>rescue teams of your location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EDA3BEF5-F0DB-4CEB-8AA2-F67D1FF95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429272"/>
            <a:ext cx="3144044" cy="314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054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Aviyonik</a:t>
            </a:r>
            <a:r>
              <a:rPr lang="tr-TR" sz="3600" dirty="0"/>
              <a:t> Seçimi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296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6DE35-25DD-4421-A27B-1E3B7695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Aviyonik</a:t>
            </a:r>
            <a:r>
              <a:rPr lang="tr-TR" sz="3600" dirty="0"/>
              <a:t> Mimari</a:t>
            </a:r>
            <a:endParaRPr lang="en-US" sz="3600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9378D0A-CC2F-4D95-900A-FFDBC9BA853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882" y="1825625"/>
            <a:ext cx="332223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433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/>
              <a:t>Işıklandırma Malzeme Seçimi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o 3">
            <a:extLst>
              <a:ext uri="{FF2B5EF4-FFF2-40B4-BE49-F238E27FC236}">
                <a16:creationId xmlns:a16="http://schemas.microsoft.com/office/drawing/2014/main" id="{D3EEAC4C-E489-40BE-AE52-B31541E78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817541"/>
              </p:ext>
            </p:extLst>
          </p:nvPr>
        </p:nvGraphicFramePr>
        <p:xfrm>
          <a:off x="628650" y="1825624"/>
          <a:ext cx="7886700" cy="182148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353648854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3688956968"/>
                    </a:ext>
                  </a:extLst>
                </a:gridCol>
              </a:tblGrid>
              <a:tr h="607163">
                <a:tc>
                  <a:txBody>
                    <a:bodyPr/>
                    <a:lstStyle/>
                    <a:p>
                      <a:pPr algn="l" fontAlgn="ctr"/>
                      <a:r>
                        <a:rPr lang="tr-T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İstenilen Ekipman</a:t>
                      </a: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Seçilen Ekipman</a:t>
                      </a:r>
                    </a:p>
                  </a:txBody>
                  <a:tcPr marL="342900" marR="9525" marT="9525" marB="0" anchor="ctr"/>
                </a:tc>
                <a:extLst>
                  <a:ext uri="{0D108BD9-81ED-4DB2-BD59-A6C34878D82A}">
                    <a16:rowId xmlns:a16="http://schemas.microsoft.com/office/drawing/2014/main" val="4042268296"/>
                  </a:ext>
                </a:extLst>
              </a:tr>
              <a:tr h="607163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Anti-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Collision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Light</a:t>
                      </a:r>
                      <a:endParaRPr lang="tr-TR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14350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AVEO 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Engineering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tr-TR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RedBaron</a:t>
                      </a:r>
                      <a:r>
                        <a:rPr lang="tr-T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DayLite</a:t>
                      </a:r>
                      <a:endParaRPr lang="tr-T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42900" marR="9525" marT="9525" marB="0" anchor="ctr"/>
                </a:tc>
                <a:extLst>
                  <a:ext uri="{0D108BD9-81ED-4DB2-BD59-A6C34878D82A}">
                    <a16:rowId xmlns:a16="http://schemas.microsoft.com/office/drawing/2014/main" val="2617091752"/>
                  </a:ext>
                </a:extLst>
              </a:tr>
              <a:tr h="607163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Navigation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Light</a:t>
                      </a:r>
                      <a:endParaRPr lang="tr-TR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14350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AVEO </a:t>
                      </a: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Engineering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</a:t>
                      </a:r>
                      <a:r>
                        <a:rPr lang="tr-TR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Andromeda</a:t>
                      </a:r>
                      <a:r>
                        <a:rPr lang="tr-T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DayLite</a:t>
                      </a:r>
                      <a:endParaRPr lang="tr-T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ctr"/>
                      <a:endParaRPr lang="tr-TR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extLst>
                  <a:ext uri="{0D108BD9-81ED-4DB2-BD59-A6C34878D82A}">
                    <a16:rowId xmlns:a16="http://schemas.microsoft.com/office/drawing/2014/main" val="33572571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924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/>
              <a:t>Anti-</a:t>
            </a:r>
            <a:r>
              <a:rPr lang="tr-TR" sz="3600" dirty="0" err="1"/>
              <a:t>Collision</a:t>
            </a:r>
            <a:r>
              <a:rPr lang="tr-TR" sz="3600" dirty="0"/>
              <a:t> </a:t>
            </a:r>
            <a:r>
              <a:rPr lang="tr-TR" sz="3600" dirty="0" err="1"/>
              <a:t>Lights</a:t>
            </a:r>
            <a:endParaRPr lang="en-US" sz="3600" dirty="0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8F5FCAB1-A998-413A-9B78-303A9B19B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980" y="1700895"/>
            <a:ext cx="4112507" cy="2313286"/>
          </a:xfrm>
          <a:prstGeom prst="rect">
            <a:avLst/>
          </a:prstGeom>
        </p:spPr>
      </p:pic>
      <p:pic>
        <p:nvPicPr>
          <p:cNvPr id="7" name="Picture 2" descr="https://encrypted-tbn0.gstatic.com/images?q=tbn:ANd9GcRSGkGJV45eio4SUKCmZzNunlAJXd3cGh9mR07mWMI14so4gtop">
            <a:extLst>
              <a:ext uri="{FF2B5EF4-FFF2-40B4-BE49-F238E27FC236}">
                <a16:creationId xmlns:a16="http://schemas.microsoft.com/office/drawing/2014/main" id="{9A56DF27-B15A-40FA-876C-97138016B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199" y="3997101"/>
            <a:ext cx="4112507" cy="2303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7675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/>
              <a:t>AVEO </a:t>
            </a:r>
            <a:r>
              <a:rPr lang="tr-TR" sz="3600" dirty="0" err="1"/>
              <a:t>Engineering</a:t>
            </a:r>
            <a:r>
              <a:rPr lang="tr-TR" sz="3600" dirty="0"/>
              <a:t> </a:t>
            </a:r>
            <a:r>
              <a:rPr lang="tr-TR" sz="3600" dirty="0" err="1"/>
              <a:t>RedBaron</a:t>
            </a:r>
            <a:r>
              <a:rPr lang="tr-TR" sz="3600" dirty="0"/>
              <a:t> </a:t>
            </a:r>
            <a:r>
              <a:rPr lang="tr-TR" sz="3600" dirty="0" err="1"/>
              <a:t>DayLite</a:t>
            </a:r>
            <a:endParaRPr lang="tr-TR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Anti-collision LED light – Red or White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8FF688E6-7E01-4182-AEEA-13287C925B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46" r="15046"/>
          <a:stretch/>
        </p:blipFill>
        <p:spPr>
          <a:xfrm>
            <a:off x="5772150" y="2732617"/>
            <a:ext cx="2743200" cy="2537354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D58B07FC-057C-4DD2-A9F3-A64896F8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2486025"/>
            <a:ext cx="19050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475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Navigation</a:t>
            </a:r>
            <a:r>
              <a:rPr lang="tr-TR" sz="3600" dirty="0"/>
              <a:t> / </a:t>
            </a:r>
            <a:r>
              <a:rPr lang="tr-TR" sz="3600" dirty="0" err="1"/>
              <a:t>Position</a:t>
            </a:r>
            <a:r>
              <a:rPr lang="tr-TR" sz="3600" dirty="0"/>
              <a:t> </a:t>
            </a:r>
            <a:r>
              <a:rPr lang="tr-TR" sz="3600" dirty="0" err="1"/>
              <a:t>Lights</a:t>
            </a:r>
            <a:endParaRPr lang="en-US" sz="3600" dirty="0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CD4AE864-50E4-4C5D-A14F-9FF711F547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1547" y="1690689"/>
            <a:ext cx="6680906" cy="375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742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/>
              <a:t>AVEO </a:t>
            </a:r>
            <a:r>
              <a:rPr lang="tr-TR" sz="3600" dirty="0" err="1"/>
              <a:t>Engineering</a:t>
            </a:r>
            <a:r>
              <a:rPr lang="tr-TR" sz="3600" dirty="0"/>
              <a:t>  </a:t>
            </a:r>
            <a:r>
              <a:rPr lang="tr-TR" sz="3600" dirty="0" err="1"/>
              <a:t>Andromeda</a:t>
            </a:r>
            <a:r>
              <a:rPr lang="tr-TR" sz="3600" dirty="0"/>
              <a:t> </a:t>
            </a:r>
            <a:r>
              <a:rPr lang="tr-TR" sz="3600" dirty="0" err="1"/>
              <a:t>DayLite</a:t>
            </a:r>
            <a:endParaRPr lang="tr-TR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351338"/>
          </a:xfrm>
        </p:spPr>
        <p:txBody>
          <a:bodyPr>
            <a:normAutofit/>
          </a:bodyPr>
          <a:lstStyle/>
          <a:p>
            <a:r>
              <a:rPr lang="en-US" sz="1800" dirty="0"/>
              <a:t>Navigation / Position / Strobe LED light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D3EBB23F-AD29-4137-94EF-6A81F2D50D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" r="8333"/>
          <a:stretch/>
        </p:blipFill>
        <p:spPr>
          <a:xfrm>
            <a:off x="4705350" y="2729706"/>
            <a:ext cx="3810000" cy="2543175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DE40AF96-C41F-499A-8899-DF919DA35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2486025"/>
            <a:ext cx="19050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670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A99F1-45AE-4B25-B358-A890D5DDC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/>
              <a:t>Elektrik Mimari</a:t>
            </a:r>
            <a:endParaRPr lang="en-US" sz="36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87BE7D9-6B0A-4550-9F20-13929A4E355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2608" y="1825625"/>
            <a:ext cx="44787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630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D2A3C-DF8E-433F-AAE5-3619976F71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609600"/>
            <a:ext cx="6705600" cy="838200"/>
          </a:xfrm>
        </p:spPr>
        <p:txBody>
          <a:bodyPr>
            <a:normAutofit/>
          </a:bodyPr>
          <a:lstStyle/>
          <a:p>
            <a:r>
              <a:rPr lang="tr-TR" sz="3600" dirty="0"/>
              <a:t>İçerik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61793-91F8-4A67-986E-DF71DA3BB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1752600"/>
            <a:ext cx="6858000" cy="350520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tr-TR" sz="2400" dirty="0" err="1"/>
              <a:t>Aviyonik</a:t>
            </a:r>
            <a:r>
              <a:rPr lang="tr-TR" sz="2400" dirty="0"/>
              <a:t> Seçimi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tr-TR" sz="2400" dirty="0" err="1"/>
              <a:t>Aviyonik</a:t>
            </a:r>
            <a:r>
              <a:rPr lang="tr-TR" sz="2400" dirty="0"/>
              <a:t> Mimari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tr-TR" sz="2400" dirty="0"/>
              <a:t>Işıklandırma Malzeme Seçimi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tr-TR" sz="2400" dirty="0"/>
              <a:t>Elektrik Mimari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50D4112-3A14-4DAB-9D4C-0E343BD737D2}"/>
              </a:ext>
            </a:extLst>
          </p:cNvPr>
          <p:cNvCxnSpPr/>
          <p:nvPr/>
        </p:nvCxnSpPr>
        <p:spPr>
          <a:xfrm>
            <a:off x="0" y="1600200"/>
            <a:ext cx="9144000" cy="0"/>
          </a:xfrm>
          <a:prstGeom prst="line">
            <a:avLst/>
          </a:prstGeom>
          <a:ln w="38100">
            <a:solidFill>
              <a:srgbClr val="C5110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673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Aviyonik</a:t>
            </a:r>
            <a:r>
              <a:rPr lang="tr-TR" sz="3600" dirty="0"/>
              <a:t> Seçimi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o 3">
            <a:extLst>
              <a:ext uri="{FF2B5EF4-FFF2-40B4-BE49-F238E27FC236}">
                <a16:creationId xmlns:a16="http://schemas.microsoft.com/office/drawing/2014/main" id="{D3EEAC4C-E489-40BE-AE52-B31541E78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621298"/>
              </p:ext>
            </p:extLst>
          </p:nvPr>
        </p:nvGraphicFramePr>
        <p:xfrm>
          <a:off x="628650" y="1825625"/>
          <a:ext cx="7886700" cy="4351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002125249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3669999376"/>
                    </a:ext>
                  </a:extLst>
                </a:gridCol>
              </a:tblGrid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İstenilen Ekipman</a:t>
                      </a: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Seçilen </a:t>
                      </a:r>
                      <a:r>
                        <a:rPr lang="tr-TR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Aviyonik</a:t>
                      </a:r>
                      <a:endParaRPr lang="tr-TR" sz="16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559831344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Seyrüsefer Ekipmanı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GTN 750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133343920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Transponder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GTX 335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888824004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Hız/İrtifa Göstergesi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717788532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Motor &amp;Yakıt Kontrol Paneli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2364372550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Elektrik Kontrol Paneli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3137723032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Saat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4042268296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ELT (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Emergency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Locator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Transmitter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)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Artex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ME 406 ELT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2617091752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Magnetic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Compass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 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3357257163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Statik Port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3563538507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Pitot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Tube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1559770512"/>
                  </a:ext>
                </a:extLst>
              </a:tr>
              <a:tr h="330481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 err="1">
                          <a:effectLst/>
                          <a:latin typeface="+mn-lt"/>
                        </a:rPr>
                        <a:t>Stall</a:t>
                      </a:r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 Uyarısı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G500?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1450887204"/>
                  </a:ext>
                </a:extLst>
              </a:tr>
              <a:tr h="385562"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u="none" strike="noStrike" dirty="0">
                          <a:effectLst/>
                          <a:latin typeface="+mn-lt"/>
                        </a:rPr>
                        <a:t>Haberleşme Sistemi</a:t>
                      </a:r>
                      <a:endParaRPr lang="tr-TR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429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Garmin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GMA 340</a:t>
                      </a:r>
                    </a:p>
                  </a:txBody>
                  <a:tcPr marL="171450" marR="9525" marT="9525" marB="0" anchor="ctr"/>
                </a:tc>
                <a:extLst>
                  <a:ext uri="{0D108BD9-81ED-4DB2-BD59-A6C34878D82A}">
                    <a16:rowId xmlns:a16="http://schemas.microsoft.com/office/drawing/2014/main" val="2327288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5067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Aviyonik</a:t>
            </a:r>
            <a:r>
              <a:rPr lang="tr-TR" sz="3600" dirty="0"/>
              <a:t> Seçimi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o 3">
            <a:extLst>
              <a:ext uri="{FF2B5EF4-FFF2-40B4-BE49-F238E27FC236}">
                <a16:creationId xmlns:a16="http://schemas.microsoft.com/office/drawing/2014/main" id="{D3EEAC4C-E489-40BE-AE52-B31541E78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35586"/>
              </p:ext>
            </p:extLst>
          </p:nvPr>
        </p:nvGraphicFramePr>
        <p:xfrm>
          <a:off x="628650" y="1828584"/>
          <a:ext cx="7886700" cy="43483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4246206294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355391992"/>
                    </a:ext>
                  </a:extLst>
                </a:gridCol>
              </a:tblGrid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600" b="1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Requirement</a:t>
                      </a:r>
                      <a:endParaRPr lang="tr-TR" sz="16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tr-TR" sz="1600" b="1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Chosen</a:t>
                      </a:r>
                      <a:r>
                        <a:rPr lang="tr-TR" sz="1600" b="1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tr-TR" sz="1600" b="1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Avionics</a:t>
                      </a:r>
                      <a:endParaRPr lang="tr-TR" sz="16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33343920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ODTÜ-VLA-SRD-017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342900" marR="0" lvl="1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G500-Garmin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888824004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ODTÜ-VLA-SRD-018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G500-Garmin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717788532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ODTÜ-VLA-SRD-019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 G500-Garmin GTN 750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91980211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G500-Garmin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047597059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ODTÜ-VLA-SRD-021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G500-Garmin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888815593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ODTÜ-VLA-SRD-022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 GTN 750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364372550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ODTÜ-VLA-SRD-023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GTN 750-Garmin GTX 335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137723032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ODTÜ-VLA-SRD-024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 GMA 340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4042268296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ODTÜ-VLA-SRD-026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617091752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ODTÜ-VLA-SRD-027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357257163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ODTÜ-VLA-SRD-028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GTN 750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563538507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ODTÜ-VLA-SRD-029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342900" marR="0" lvl="1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Artex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 ME406 ELT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559770512"/>
                  </a:ext>
                </a:extLst>
              </a:tr>
              <a:tr h="286706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ODTÜ-VLA-SRD-030</a:t>
                      </a:r>
                      <a:endParaRPr lang="tr-TR" sz="12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GTX 335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450887204"/>
                  </a:ext>
                </a:extLst>
              </a:tr>
              <a:tr h="334491"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ODTÜ-VLA-SRD-025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lvl="1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Garmin</a:t>
                      </a:r>
                      <a:r>
                        <a:rPr lang="tr-TR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GMA 340</a:t>
                      </a:r>
                      <a:endParaRPr lang="tr-TR" sz="12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327288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565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Aviyonik</a:t>
            </a:r>
            <a:r>
              <a:rPr lang="tr-TR" sz="3600" dirty="0"/>
              <a:t> Seçimi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j</a:t>
            </a:r>
            <a:endParaRPr lang="en-US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DFF8C32-A2A4-4566-BDF7-BB9DDE066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850" y="2286000"/>
            <a:ext cx="2857500" cy="285750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137F74D7-C10F-410C-8DA7-223130CE50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421" y="2667000"/>
            <a:ext cx="66675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802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Garmin</a:t>
            </a:r>
            <a:r>
              <a:rPr lang="tr-TR" sz="3600" dirty="0"/>
              <a:t> G500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fontAlgn="base"/>
            <a:r>
              <a:rPr lang="es-ES" dirty="0">
                <a:solidFill>
                  <a:srgbClr val="101010"/>
                </a:solidFill>
                <a:latin typeface="inherit"/>
              </a:rPr>
              <a:t>Dual 6.5" diagonal color LCD</a:t>
            </a:r>
            <a:endParaRPr lang="tr-TR" dirty="0">
              <a:solidFill>
                <a:srgbClr val="101010"/>
              </a:solidFill>
              <a:latin typeface="inherit"/>
            </a:endParaRPr>
          </a:p>
          <a:p>
            <a:pPr fontAlgn="base"/>
            <a:r>
              <a:rPr lang="tr-TR" dirty="0" err="1"/>
              <a:t>Competible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other</a:t>
            </a:r>
            <a:r>
              <a:rPr lang="tr-TR" dirty="0"/>
              <a:t> </a:t>
            </a:r>
            <a:r>
              <a:rPr lang="tr-TR" dirty="0" err="1"/>
              <a:t>Garmin</a:t>
            </a:r>
            <a:r>
              <a:rPr lang="tr-TR" dirty="0"/>
              <a:t> </a:t>
            </a:r>
            <a:r>
              <a:rPr lang="tr-TR" dirty="0" err="1"/>
              <a:t>Avionics</a:t>
            </a:r>
            <a:endParaRPr lang="tr-TR" dirty="0"/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GTN 750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GTX 335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GMA 340</a:t>
            </a:r>
          </a:p>
          <a:p>
            <a:pPr fontAlgn="base"/>
            <a:r>
              <a:rPr lang="tr-TR" dirty="0" err="1">
                <a:solidFill>
                  <a:srgbClr val="101010"/>
                </a:solidFill>
                <a:latin typeface="inherit"/>
              </a:rPr>
              <a:t>Includes</a:t>
            </a:r>
            <a:r>
              <a:rPr lang="tr-TR" dirty="0">
                <a:solidFill>
                  <a:srgbClr val="101010"/>
                </a:solidFill>
                <a:latin typeface="inherit"/>
              </a:rPr>
              <a:t> </a:t>
            </a:r>
            <a:r>
              <a:rPr lang="tr-TR" dirty="0" err="1">
                <a:solidFill>
                  <a:srgbClr val="101010"/>
                </a:solidFill>
                <a:latin typeface="inherit"/>
              </a:rPr>
              <a:t>required</a:t>
            </a:r>
            <a:r>
              <a:rPr lang="tr-TR" dirty="0">
                <a:solidFill>
                  <a:srgbClr val="101010"/>
                </a:solidFill>
                <a:latin typeface="inherit"/>
              </a:rPr>
              <a:t> </a:t>
            </a:r>
            <a:r>
              <a:rPr lang="tr-TR" dirty="0" err="1">
                <a:solidFill>
                  <a:srgbClr val="101010"/>
                </a:solidFill>
                <a:latin typeface="inherit"/>
              </a:rPr>
              <a:t>equipments</a:t>
            </a:r>
            <a:r>
              <a:rPr lang="tr-TR" dirty="0">
                <a:solidFill>
                  <a:srgbClr val="101010"/>
                </a:solidFill>
                <a:latin typeface="inherit"/>
              </a:rPr>
              <a:t> </a:t>
            </a:r>
          </a:p>
          <a:p>
            <a:pPr lvl="1" fontAlgn="base"/>
            <a:r>
              <a:rPr lang="tr-TR" dirty="0" err="1">
                <a:solidFill>
                  <a:srgbClr val="101010"/>
                </a:solidFill>
                <a:latin typeface="inherit"/>
              </a:rPr>
              <a:t>Static</a:t>
            </a:r>
            <a:r>
              <a:rPr lang="tr-TR" dirty="0">
                <a:solidFill>
                  <a:srgbClr val="101010"/>
                </a:solidFill>
                <a:latin typeface="inherit"/>
              </a:rPr>
              <a:t> Port</a:t>
            </a:r>
          </a:p>
          <a:p>
            <a:pPr lvl="1" fontAlgn="base"/>
            <a:r>
              <a:rPr lang="tr-TR" dirty="0" err="1">
                <a:solidFill>
                  <a:srgbClr val="101010"/>
                </a:solidFill>
                <a:latin typeface="inherit"/>
              </a:rPr>
              <a:t>Pitot</a:t>
            </a:r>
            <a:r>
              <a:rPr lang="tr-TR" dirty="0">
                <a:solidFill>
                  <a:srgbClr val="101010"/>
                </a:solidFill>
                <a:latin typeface="inherit"/>
              </a:rPr>
              <a:t> </a:t>
            </a:r>
            <a:r>
              <a:rPr lang="tr-TR" dirty="0" err="1">
                <a:solidFill>
                  <a:srgbClr val="101010"/>
                </a:solidFill>
                <a:latin typeface="inherit"/>
              </a:rPr>
              <a:t>Tube</a:t>
            </a:r>
            <a:r>
              <a:rPr lang="tr-TR" dirty="0">
                <a:solidFill>
                  <a:srgbClr val="101010"/>
                </a:solidFill>
                <a:latin typeface="inherit"/>
              </a:rPr>
              <a:t> </a:t>
            </a:r>
            <a:r>
              <a:rPr lang="tr-TR" dirty="0" err="1">
                <a:solidFill>
                  <a:srgbClr val="101010"/>
                </a:solidFill>
                <a:latin typeface="inherit"/>
              </a:rPr>
              <a:t>etc</a:t>
            </a:r>
            <a:r>
              <a:rPr lang="tr-TR" dirty="0">
                <a:solidFill>
                  <a:srgbClr val="101010"/>
                </a:solidFill>
                <a:latin typeface="inherit"/>
              </a:rPr>
              <a:t>.</a:t>
            </a:r>
          </a:p>
          <a:p>
            <a:pPr lvl="1" fontAlgn="base"/>
            <a:endParaRPr lang="tr-TR" dirty="0">
              <a:solidFill>
                <a:srgbClr val="101010"/>
              </a:solidFill>
              <a:latin typeface="inherit"/>
            </a:endParaRPr>
          </a:p>
          <a:p>
            <a:pPr marL="342900" lvl="1" indent="0" fontAlgn="base">
              <a:buNone/>
            </a:pPr>
            <a:endParaRPr lang="tr-TR" dirty="0">
              <a:solidFill>
                <a:srgbClr val="101010"/>
              </a:solidFill>
              <a:latin typeface="inherit"/>
            </a:endParaRPr>
          </a:p>
          <a:p>
            <a:pPr lvl="1" fontAlgn="base"/>
            <a:endParaRPr lang="es-ES" dirty="0">
              <a:solidFill>
                <a:srgbClr val="101010"/>
              </a:solidFill>
              <a:latin typeface="inherit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9B892F4F-A0FA-4147-AAF0-AE3A80EBF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078" y="1690689"/>
            <a:ext cx="2859272" cy="28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01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Garmin</a:t>
            </a:r>
            <a:r>
              <a:rPr lang="tr-TR" sz="3600" dirty="0"/>
              <a:t> GTN 750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tr-TR" dirty="0"/>
              <a:t>GPS/NAV/COMM/MFD</a:t>
            </a:r>
          </a:p>
          <a:p>
            <a:pPr fontAlgn="base"/>
            <a:r>
              <a:rPr lang="tr-TR" dirty="0"/>
              <a:t>Seyrüsefer Ekipmanı</a:t>
            </a:r>
          </a:p>
          <a:p>
            <a:pPr fontAlgn="base"/>
            <a:r>
              <a:rPr lang="en-US" dirty="0"/>
              <a:t>Visualizes your entire flight plan</a:t>
            </a:r>
            <a:endParaRPr lang="tr-TR" dirty="0"/>
          </a:p>
          <a:p>
            <a:pPr fontAlgn="base"/>
            <a:r>
              <a:rPr lang="tr-TR" dirty="0" err="1"/>
              <a:t>Competible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other</a:t>
            </a:r>
            <a:r>
              <a:rPr lang="tr-TR" dirty="0"/>
              <a:t> </a:t>
            </a:r>
            <a:r>
              <a:rPr lang="tr-TR" dirty="0" err="1"/>
              <a:t>Garmin</a:t>
            </a:r>
            <a:r>
              <a:rPr lang="tr-TR" dirty="0"/>
              <a:t> </a:t>
            </a:r>
            <a:r>
              <a:rPr lang="tr-TR" dirty="0" err="1"/>
              <a:t>Avionics</a:t>
            </a:r>
            <a:endParaRPr lang="tr-TR" dirty="0"/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G500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GTX 335</a:t>
            </a:r>
          </a:p>
          <a:p>
            <a:pPr fontAlgn="base"/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EB5680E4-DCBF-4A27-B5F8-22AE4376C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006" y="2372122"/>
            <a:ext cx="3258344" cy="325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137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Garmin</a:t>
            </a:r>
            <a:r>
              <a:rPr lang="tr-TR" sz="3600" dirty="0"/>
              <a:t> GTX 335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1090 MHz ADS-B “Out” Transponder</a:t>
            </a:r>
            <a:endParaRPr lang="tr-TR" dirty="0"/>
          </a:p>
          <a:p>
            <a:pPr fontAlgn="base"/>
            <a:r>
              <a:rPr lang="tr-TR" dirty="0" err="1"/>
              <a:t>Competible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other</a:t>
            </a:r>
            <a:r>
              <a:rPr lang="tr-TR" dirty="0"/>
              <a:t> </a:t>
            </a:r>
            <a:r>
              <a:rPr lang="tr-TR" dirty="0" err="1"/>
              <a:t>Garmin</a:t>
            </a:r>
            <a:r>
              <a:rPr lang="tr-TR" dirty="0"/>
              <a:t> </a:t>
            </a:r>
            <a:r>
              <a:rPr lang="tr-TR" dirty="0" err="1"/>
              <a:t>Avionics</a:t>
            </a:r>
            <a:endParaRPr lang="tr-TR" dirty="0"/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G500</a:t>
            </a:r>
          </a:p>
          <a:p>
            <a:pPr lvl="1" fontAlgn="base"/>
            <a:r>
              <a:rPr lang="tr-TR" dirty="0">
                <a:solidFill>
                  <a:srgbClr val="101010"/>
                </a:solidFill>
                <a:latin typeface="inherit"/>
              </a:rPr>
              <a:t>GTN 750</a:t>
            </a:r>
          </a:p>
          <a:p>
            <a:pPr fontAlgn="base"/>
            <a:r>
              <a:rPr lang="en-US" dirty="0"/>
              <a:t>1090 MHz output enables aircraft to operate at any altitude, in airspace around the globe</a:t>
            </a:r>
          </a:p>
          <a:p>
            <a:pPr fontAlgn="base"/>
            <a:endParaRPr lang="tr-TR" dirty="0">
              <a:solidFill>
                <a:srgbClr val="101010"/>
              </a:solidFill>
              <a:latin typeface="inherit"/>
            </a:endParaRPr>
          </a:p>
          <a:p>
            <a:pPr fontAlgn="base"/>
            <a:endParaRPr lang="en-US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D8786A7F-A5DB-4038-BA27-4A1339C71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3050" y="2362200"/>
            <a:ext cx="31623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560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4AF5A-86BB-4574-8B65-ED23F3EB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/>
              <a:t>Garmin</a:t>
            </a:r>
            <a:r>
              <a:rPr lang="tr-TR" sz="3600" dirty="0"/>
              <a:t> GMA 340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1F71-BAB3-4336-A05E-FA4ED361C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Audio</a:t>
            </a:r>
            <a:r>
              <a:rPr lang="tr-TR" dirty="0"/>
              <a:t> panel</a:t>
            </a:r>
          </a:p>
          <a:p>
            <a:r>
              <a:rPr lang="en-US" dirty="0"/>
              <a:t>LED-illuminated button controls</a:t>
            </a:r>
            <a:endParaRPr lang="tr-TR" dirty="0"/>
          </a:p>
          <a:p>
            <a:r>
              <a:rPr lang="en-US" dirty="0"/>
              <a:t> </a:t>
            </a:r>
            <a:r>
              <a:rPr lang="tr-TR" dirty="0"/>
              <a:t>P</a:t>
            </a:r>
            <a:r>
              <a:rPr lang="en-US" dirty="0" err="1"/>
              <a:t>rovides</a:t>
            </a:r>
            <a:r>
              <a:rPr lang="en-US" dirty="0"/>
              <a:t> MASQ processing </a:t>
            </a:r>
            <a:endParaRPr lang="tr-TR" dirty="0"/>
          </a:p>
          <a:p>
            <a:pPr lvl="1"/>
            <a:r>
              <a:rPr lang="tr-TR" dirty="0"/>
              <a:t>r</a:t>
            </a:r>
            <a:r>
              <a:rPr lang="en-US" dirty="0"/>
              <a:t>educes ambient noise from the avionics inputs</a:t>
            </a:r>
            <a:endParaRPr lang="tr-TR" dirty="0"/>
          </a:p>
          <a:p>
            <a:r>
              <a:rPr lang="en-US" dirty="0"/>
              <a:t> two unswitched inputs for telephone ringers </a:t>
            </a:r>
            <a:endParaRPr lang="tr-TR" dirty="0"/>
          </a:p>
          <a:p>
            <a:pPr lvl="1"/>
            <a:r>
              <a:rPr lang="en-US" dirty="0"/>
              <a:t>altitude alert warnings </a:t>
            </a:r>
            <a:endParaRPr lang="tr-TR" dirty="0"/>
          </a:p>
          <a:p>
            <a:pPr lvl="1"/>
            <a:r>
              <a:rPr lang="en-US" dirty="0"/>
              <a:t>other warning tones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5762260C-DB19-491D-BEFA-8FDB49DCA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209800"/>
            <a:ext cx="2876550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205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345</Words>
  <Application>Microsoft Office PowerPoint</Application>
  <PresentationFormat>Ekran Gösterisi (4:3)</PresentationFormat>
  <Paragraphs>124</Paragraphs>
  <Slides>18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inherit</vt:lpstr>
      <vt:lpstr>Times New Roman</vt:lpstr>
      <vt:lpstr>Office Theme</vt:lpstr>
      <vt:lpstr>VLA Elektrik/Aviyonik Grubu </vt:lpstr>
      <vt:lpstr>İçerik</vt:lpstr>
      <vt:lpstr>Aviyonik Seçimi</vt:lpstr>
      <vt:lpstr>Aviyonik Seçimi</vt:lpstr>
      <vt:lpstr>Aviyonik Seçimi</vt:lpstr>
      <vt:lpstr>Garmin G500</vt:lpstr>
      <vt:lpstr>Garmin GTN 750</vt:lpstr>
      <vt:lpstr>Garmin GTX 335</vt:lpstr>
      <vt:lpstr>Garmin GMA 340</vt:lpstr>
      <vt:lpstr>Artex  ME406 ELT</vt:lpstr>
      <vt:lpstr>Aviyonik Seçimi</vt:lpstr>
      <vt:lpstr>Aviyonik Mimari</vt:lpstr>
      <vt:lpstr>Işıklandırma Malzeme Seçimi</vt:lpstr>
      <vt:lpstr>Anti-Collision Lights</vt:lpstr>
      <vt:lpstr>AVEO Engineering RedBaron DayLite</vt:lpstr>
      <vt:lpstr>Navigation / Position Lights</vt:lpstr>
      <vt:lpstr>AVEO Engineering  Andromeda DayLite</vt:lpstr>
      <vt:lpstr>Elektrik Mimari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VLA Elektrik/Aviyonik Grubu </dc:title>
  <dc:creator>Halil Temurtaş</dc:creator>
  <cp:lastModifiedBy>Halil Temurtaş</cp:lastModifiedBy>
  <cp:revision>15</cp:revision>
  <dcterms:created xsi:type="dcterms:W3CDTF">2018-09-27T15:46:51Z</dcterms:created>
  <dcterms:modified xsi:type="dcterms:W3CDTF">2018-09-28T14:26:05Z</dcterms:modified>
</cp:coreProperties>
</file>